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3" r:id="rId3"/>
    <p:sldId id="264" r:id="rId4"/>
    <p:sldId id="265" r:id="rId5"/>
    <p:sldId id="262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85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10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CAEF72-A3FF-A047-9E60-33D61916C76E}" type="datetimeFigureOut">
              <a:rPr lang="en-US" smtClean="0"/>
              <a:pPr/>
              <a:t>8/7/12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EA703-67AE-6549-918A-A093960D901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gif"/><Relationship Id="rId5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4" Type="http://schemas.openxmlformats.org/officeDocument/2006/relationships/image" Target="../media/image1.jpeg"/><Relationship Id="rId5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4" Type="http://schemas.openxmlformats.org/officeDocument/2006/relationships/image" Target="../media/image1.jpeg"/><Relationship Id="rId5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4" Type="http://schemas.openxmlformats.org/officeDocument/2006/relationships/image" Target="../media/image1.jpeg"/><Relationship Id="rId5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4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header_essl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6373813"/>
            <a:ext cx="9144000" cy="484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itle 1"/>
          <p:cNvSpPr txBox="1">
            <a:spLocks/>
          </p:cNvSpPr>
          <p:nvPr/>
        </p:nvSpPr>
        <p:spPr bwMode="auto">
          <a:xfrm>
            <a:off x="251226" y="4244523"/>
            <a:ext cx="8959465" cy="1888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eaLnBrk="0" hangingPunct="0">
              <a:defRPr/>
            </a:pPr>
            <a:r>
              <a:rPr lang="en-US" sz="2000" dirty="0" smtClean="0">
                <a:solidFill>
                  <a:schemeClr val="tx2"/>
                </a:solidFill>
                <a:latin typeface="Arial Rounded MT Bold"/>
                <a:cs typeface="Arial Rounded MT Bold"/>
              </a:rPr>
              <a:t/>
            </a:r>
            <a:br>
              <a:rPr lang="en-US" sz="2000" dirty="0" smtClean="0">
                <a:solidFill>
                  <a:schemeClr val="tx2"/>
                </a:solidFill>
                <a:latin typeface="Arial Rounded MT Bold"/>
                <a:cs typeface="Arial Rounded MT Bold"/>
              </a:rPr>
            </a:br>
            <a:endParaRPr lang="en-US" sz="2000" dirty="0" smtClean="0">
              <a:solidFill>
                <a:schemeClr val="tx2"/>
              </a:solidFill>
              <a:latin typeface="Arial Rounded MT Bold"/>
              <a:cs typeface="Arial Rounded MT Bold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041775" y="4021742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357244" y="6133390"/>
            <a:ext cx="181114" cy="24042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510600" y="4787719"/>
            <a:ext cx="1644563" cy="76734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4132332" y="3798961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447801" y="6021999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510600" y="4564938"/>
            <a:ext cx="1438066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7" descr="solid-body1.gi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96863" y="2068061"/>
            <a:ext cx="3014662" cy="217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Picture 11" descr="solid-body1.gi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96863" y="3699488"/>
            <a:ext cx="3014662" cy="217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Picture 14" descr="solid-body-scatter.gi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121150" y="-244475"/>
            <a:ext cx="4495800" cy="6423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" name="Rectangle 30"/>
          <p:cNvSpPr/>
          <p:nvPr/>
        </p:nvSpPr>
        <p:spPr>
          <a:xfrm>
            <a:off x="5510600" y="4404046"/>
            <a:ext cx="1644563" cy="76734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1"/>
          <p:cNvSpPr txBox="1">
            <a:spLocks/>
          </p:cNvSpPr>
          <p:nvPr/>
        </p:nvSpPr>
        <p:spPr bwMode="auto">
          <a:xfrm>
            <a:off x="184536" y="1015999"/>
            <a:ext cx="8524528" cy="90968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eaLnBrk="0" hangingPunct="0">
              <a:defRPr/>
            </a:pPr>
            <a:r>
              <a:rPr lang="en-US" sz="2000" dirty="0" smtClean="0">
                <a:solidFill>
                  <a:schemeClr val="tx2"/>
                </a:solidFill>
                <a:latin typeface="Lucida Grande"/>
                <a:cs typeface="Lucida Grande"/>
              </a:rPr>
              <a:t>First-order CSLAM: only `real mixing’</a:t>
            </a:r>
            <a:endParaRPr lang="en-US" sz="2000" dirty="0" smtClean="0">
              <a:solidFill>
                <a:schemeClr val="tx2"/>
              </a:solidFill>
              <a:latin typeface="Lucida Grande"/>
              <a:cs typeface="Lucida Grande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 bwMode="auto">
          <a:xfrm>
            <a:off x="184536" y="0"/>
            <a:ext cx="9144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tima ExtraBlack" charset="0"/>
                <a:ea typeface="ＭＳ Ｐゴシック" charset="-128"/>
                <a:cs typeface="ＭＳ Ｐゴシック" charset="-128"/>
              </a:rPr>
              <a:t>Preserving pre-existing functional relation between tracers under challenging flow conditions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84536" y="5993884"/>
            <a:ext cx="3486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Nair and Lauritzen (2010) flow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271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0" descr="solid-body1.gi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6863" y="2170530"/>
            <a:ext cx="3014662" cy="217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13" descr="solid-body-scatter.gi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21150" y="-289636"/>
            <a:ext cx="4495800" cy="6423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 descr="header_essl.jp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6373813"/>
            <a:ext cx="9144000" cy="484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itle 1"/>
          <p:cNvSpPr txBox="1">
            <a:spLocks/>
          </p:cNvSpPr>
          <p:nvPr/>
        </p:nvSpPr>
        <p:spPr bwMode="auto">
          <a:xfrm>
            <a:off x="251226" y="4244523"/>
            <a:ext cx="8959465" cy="1888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eaLnBrk="0" hangingPunct="0">
              <a:defRPr/>
            </a:pPr>
            <a:r>
              <a:rPr lang="en-US" sz="2000" dirty="0" smtClean="0">
                <a:solidFill>
                  <a:schemeClr val="tx2"/>
                </a:solidFill>
                <a:latin typeface="Arial Rounded MT Bold"/>
                <a:cs typeface="Arial Rounded MT Bold"/>
              </a:rPr>
              <a:t/>
            </a:r>
            <a:br>
              <a:rPr lang="en-US" sz="2000" dirty="0" smtClean="0">
                <a:solidFill>
                  <a:schemeClr val="tx2"/>
                </a:solidFill>
                <a:latin typeface="Arial Rounded MT Bold"/>
                <a:cs typeface="Arial Rounded MT Bold"/>
              </a:rPr>
            </a:br>
            <a:endParaRPr lang="en-US" sz="2000" dirty="0" smtClean="0">
              <a:solidFill>
                <a:schemeClr val="tx2"/>
              </a:solidFill>
              <a:latin typeface="Arial Rounded MT Bold"/>
              <a:cs typeface="Arial Rounded MT Bold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041775" y="4021742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357244" y="6133390"/>
            <a:ext cx="181114" cy="24042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510600" y="4787719"/>
            <a:ext cx="1644563" cy="76734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2" descr="solid-body1.gi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96863" y="4054475"/>
            <a:ext cx="3014662" cy="217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Rectangle 21"/>
          <p:cNvSpPr/>
          <p:nvPr/>
        </p:nvSpPr>
        <p:spPr>
          <a:xfrm>
            <a:off x="4132332" y="3798961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447801" y="6021999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510600" y="4564938"/>
            <a:ext cx="1438066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1"/>
          <p:cNvSpPr txBox="1">
            <a:spLocks/>
          </p:cNvSpPr>
          <p:nvPr/>
        </p:nvSpPr>
        <p:spPr bwMode="auto">
          <a:xfrm>
            <a:off x="184536" y="1015999"/>
            <a:ext cx="8524528" cy="90968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eaLnBrk="0" hangingPunct="0">
              <a:defRPr/>
            </a:pPr>
            <a:r>
              <a:rPr lang="en-US" sz="2000" dirty="0" smtClean="0">
                <a:solidFill>
                  <a:schemeClr val="tx2"/>
                </a:solidFill>
                <a:latin typeface="Lucida Grande"/>
                <a:cs typeface="Lucida Grande"/>
              </a:rPr>
              <a:t>Note: 1. </a:t>
            </a:r>
            <a:r>
              <a:rPr lang="en-US" sz="2000" b="1" dirty="0" smtClean="0">
                <a:solidFill>
                  <a:srgbClr val="FF0000"/>
                </a:solidFill>
                <a:latin typeface="Lucida Grande"/>
                <a:cs typeface="Lucida Grande"/>
              </a:rPr>
              <a:t>Max value decrease</a:t>
            </a:r>
            <a:r>
              <a:rPr lang="en-US" sz="2000" dirty="0" smtClean="0">
                <a:solidFill>
                  <a:schemeClr val="tx2"/>
                </a:solidFill>
                <a:latin typeface="Lucida Grande"/>
                <a:cs typeface="Lucida Grande"/>
              </a:rPr>
              <a:t>, 2. </a:t>
            </a:r>
            <a:r>
              <a:rPr lang="en-US" sz="2000" dirty="0" err="1" smtClean="0">
                <a:solidFill>
                  <a:schemeClr val="tx2"/>
                </a:solidFill>
                <a:latin typeface="Lucida Grande"/>
                <a:cs typeface="Lucida Grande"/>
              </a:rPr>
              <a:t>Unmixing</a:t>
            </a:r>
            <a:r>
              <a:rPr lang="en-US" sz="2000" dirty="0" smtClean="0">
                <a:solidFill>
                  <a:schemeClr val="tx2"/>
                </a:solidFill>
                <a:latin typeface="Lucida Grande"/>
                <a:cs typeface="Lucida Grande"/>
              </a:rPr>
              <a:t> even if scheme is shape-preserving, 3. No expanding range </a:t>
            </a:r>
            <a:r>
              <a:rPr lang="en-US" sz="2000" dirty="0" err="1" smtClean="0">
                <a:solidFill>
                  <a:schemeClr val="tx2"/>
                </a:solidFill>
                <a:latin typeface="Lucida Grande"/>
                <a:cs typeface="Lucida Grande"/>
              </a:rPr>
              <a:t>unmixing</a:t>
            </a:r>
            <a:r>
              <a:rPr lang="en-US" sz="2000" dirty="0" smtClean="0">
                <a:solidFill>
                  <a:schemeClr val="tx2"/>
                </a:solidFill>
                <a:latin typeface="Lucida Grande"/>
                <a:cs typeface="Lucida Grande"/>
              </a:rPr>
              <a:t> 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 bwMode="auto">
          <a:xfrm>
            <a:off x="184536" y="0"/>
            <a:ext cx="9144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tima ExtraBlack" charset="0"/>
                <a:ea typeface="ＭＳ Ｐゴシック" charset="-128"/>
                <a:cs typeface="ＭＳ Ｐゴシック" charset="-128"/>
              </a:rPr>
              <a:t>Preserving pre-existing functional relation between tracers under challenging flow conditions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7251700" y="4564938"/>
            <a:ext cx="1457364" cy="1289762"/>
          </a:xfrm>
          <a:prstGeom prst="ellipse">
            <a:avLst/>
          </a:prstGeom>
          <a:solidFill>
            <a:schemeClr val="bg1">
              <a:alpha val="24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649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0" descr="solid-body1.gi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6863" y="2170530"/>
            <a:ext cx="3014662" cy="217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13" descr="solid-body-scatter.gi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21150" y="-289636"/>
            <a:ext cx="4495800" cy="6423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 descr="header_essl.jp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6373813"/>
            <a:ext cx="9144000" cy="484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itle 1"/>
          <p:cNvSpPr txBox="1">
            <a:spLocks/>
          </p:cNvSpPr>
          <p:nvPr/>
        </p:nvSpPr>
        <p:spPr bwMode="auto">
          <a:xfrm>
            <a:off x="251226" y="4244523"/>
            <a:ext cx="8959465" cy="1888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eaLnBrk="0" hangingPunct="0">
              <a:defRPr/>
            </a:pPr>
            <a:r>
              <a:rPr lang="en-US" sz="2000" dirty="0" smtClean="0">
                <a:solidFill>
                  <a:schemeClr val="tx2"/>
                </a:solidFill>
                <a:latin typeface="Arial Rounded MT Bold"/>
                <a:cs typeface="Arial Rounded MT Bold"/>
              </a:rPr>
              <a:t/>
            </a:r>
            <a:br>
              <a:rPr lang="en-US" sz="2000" dirty="0" smtClean="0">
                <a:solidFill>
                  <a:schemeClr val="tx2"/>
                </a:solidFill>
                <a:latin typeface="Arial Rounded MT Bold"/>
                <a:cs typeface="Arial Rounded MT Bold"/>
              </a:rPr>
            </a:br>
            <a:endParaRPr lang="en-US" sz="2000" dirty="0" smtClean="0">
              <a:solidFill>
                <a:schemeClr val="tx2"/>
              </a:solidFill>
              <a:latin typeface="Arial Rounded MT Bold"/>
              <a:cs typeface="Arial Rounded MT Bold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041775" y="4021742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357244" y="6133390"/>
            <a:ext cx="181114" cy="24042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510600" y="4787719"/>
            <a:ext cx="1644563" cy="76734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2" descr="solid-body1.gi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96863" y="4054475"/>
            <a:ext cx="3014662" cy="217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Rectangle 21"/>
          <p:cNvSpPr/>
          <p:nvPr/>
        </p:nvSpPr>
        <p:spPr>
          <a:xfrm>
            <a:off x="4132332" y="3798961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447801" y="6021999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510600" y="4564938"/>
            <a:ext cx="1438066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1"/>
          <p:cNvSpPr txBox="1">
            <a:spLocks/>
          </p:cNvSpPr>
          <p:nvPr/>
        </p:nvSpPr>
        <p:spPr bwMode="auto">
          <a:xfrm>
            <a:off x="184536" y="1015999"/>
            <a:ext cx="8524528" cy="90968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eaLnBrk="0" hangingPunct="0">
              <a:defRPr/>
            </a:pPr>
            <a:r>
              <a:rPr lang="en-US" sz="2000" dirty="0" smtClean="0">
                <a:solidFill>
                  <a:schemeClr val="tx2"/>
                </a:solidFill>
                <a:latin typeface="Lucida Grande"/>
                <a:cs typeface="Lucida Grande"/>
              </a:rPr>
              <a:t>Note: 1. Max value decrease, 2. </a:t>
            </a:r>
            <a:r>
              <a:rPr lang="en-US" sz="2000" b="1" dirty="0" err="1" smtClean="0">
                <a:solidFill>
                  <a:srgbClr val="FF0000"/>
                </a:solidFill>
                <a:latin typeface="Lucida Grande"/>
                <a:cs typeface="Lucida Grande"/>
              </a:rPr>
              <a:t>Unmixing</a:t>
            </a:r>
            <a:r>
              <a:rPr lang="en-US" sz="2000" b="1" dirty="0" smtClean="0">
                <a:solidFill>
                  <a:srgbClr val="FF0000"/>
                </a:solidFill>
                <a:latin typeface="Lucida Grande"/>
                <a:cs typeface="Lucida Grande"/>
              </a:rPr>
              <a:t> even if scheme is shape-preserving</a:t>
            </a:r>
            <a:r>
              <a:rPr lang="en-US" sz="2000" dirty="0" smtClean="0">
                <a:solidFill>
                  <a:schemeClr val="tx2"/>
                </a:solidFill>
                <a:latin typeface="Lucida Grande"/>
                <a:cs typeface="Lucida Grande"/>
              </a:rPr>
              <a:t>, 3. No expanding range </a:t>
            </a:r>
            <a:r>
              <a:rPr lang="en-US" sz="2000" dirty="0" err="1" smtClean="0">
                <a:solidFill>
                  <a:schemeClr val="tx2"/>
                </a:solidFill>
                <a:latin typeface="Lucida Grande"/>
                <a:cs typeface="Lucida Grande"/>
              </a:rPr>
              <a:t>unmixing</a:t>
            </a:r>
            <a:r>
              <a:rPr lang="en-US" sz="2000" dirty="0" smtClean="0">
                <a:solidFill>
                  <a:schemeClr val="tx2"/>
                </a:solidFill>
                <a:latin typeface="Lucida Grande"/>
                <a:cs typeface="Lucida Grande"/>
              </a:rPr>
              <a:t> 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 bwMode="auto">
          <a:xfrm>
            <a:off x="184536" y="0"/>
            <a:ext cx="9144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tima ExtraBlack" charset="0"/>
                <a:ea typeface="ＭＳ Ｐゴシック" charset="-128"/>
                <a:cs typeface="ＭＳ Ｐゴシック" charset="-128"/>
              </a:rPr>
              <a:t>Preserving pre-existing functional relation between tracers under challenging flow conditions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Down Arrow 14"/>
          <p:cNvSpPr/>
          <p:nvPr/>
        </p:nvSpPr>
        <p:spPr>
          <a:xfrm flipV="1">
            <a:off x="6752492" y="2711450"/>
            <a:ext cx="986392" cy="647700"/>
          </a:xfrm>
          <a:prstGeom prst="downArrow">
            <a:avLst>
              <a:gd name="adj1" fmla="val 50000"/>
              <a:gd name="adj2" fmla="val 51961"/>
            </a:avLst>
          </a:prstGeom>
          <a:gradFill>
            <a:lin ang="19860000" scaled="0"/>
          </a:gradFill>
          <a:scene3d>
            <a:camera prst="obliqueTopLeft">
              <a:rot lat="0" lon="0" rev="189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16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0" descr="solid-body1.gi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6863" y="2170530"/>
            <a:ext cx="3014662" cy="217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13" descr="solid-body-scatter.gi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21150" y="-289636"/>
            <a:ext cx="4495800" cy="6423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 descr="header_essl.jp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6373813"/>
            <a:ext cx="9144000" cy="484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itle 1"/>
          <p:cNvSpPr txBox="1">
            <a:spLocks/>
          </p:cNvSpPr>
          <p:nvPr/>
        </p:nvSpPr>
        <p:spPr bwMode="auto">
          <a:xfrm>
            <a:off x="251226" y="4244523"/>
            <a:ext cx="8959465" cy="1888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eaLnBrk="0" hangingPunct="0">
              <a:defRPr/>
            </a:pPr>
            <a:r>
              <a:rPr lang="en-US" sz="2000" dirty="0" smtClean="0">
                <a:solidFill>
                  <a:schemeClr val="tx2"/>
                </a:solidFill>
                <a:latin typeface="Arial Rounded MT Bold"/>
                <a:cs typeface="Arial Rounded MT Bold"/>
              </a:rPr>
              <a:t/>
            </a:r>
            <a:br>
              <a:rPr lang="en-US" sz="2000" dirty="0" smtClean="0">
                <a:solidFill>
                  <a:schemeClr val="tx2"/>
                </a:solidFill>
                <a:latin typeface="Arial Rounded MT Bold"/>
                <a:cs typeface="Arial Rounded MT Bold"/>
              </a:rPr>
            </a:br>
            <a:endParaRPr lang="en-US" sz="2000" dirty="0" smtClean="0">
              <a:solidFill>
                <a:schemeClr val="tx2"/>
              </a:solidFill>
              <a:latin typeface="Arial Rounded MT Bold"/>
              <a:cs typeface="Arial Rounded MT Bold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041775" y="4021742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357244" y="6133390"/>
            <a:ext cx="181114" cy="24042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510600" y="4787719"/>
            <a:ext cx="1644563" cy="76734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2" descr="solid-body1.gi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96863" y="4054475"/>
            <a:ext cx="3014662" cy="217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Rectangle 21"/>
          <p:cNvSpPr/>
          <p:nvPr/>
        </p:nvSpPr>
        <p:spPr>
          <a:xfrm>
            <a:off x="4132332" y="3798961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447801" y="6021999"/>
            <a:ext cx="181114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510600" y="4564938"/>
            <a:ext cx="1438066" cy="22278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1"/>
          <p:cNvSpPr txBox="1">
            <a:spLocks/>
          </p:cNvSpPr>
          <p:nvPr/>
        </p:nvSpPr>
        <p:spPr bwMode="auto">
          <a:xfrm>
            <a:off x="184536" y="1015999"/>
            <a:ext cx="8524528" cy="90968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 eaLnBrk="0" hangingPunct="0">
              <a:defRPr/>
            </a:pPr>
            <a:r>
              <a:rPr lang="en-US" sz="2000" dirty="0" smtClean="0">
                <a:solidFill>
                  <a:schemeClr val="tx2"/>
                </a:solidFill>
                <a:latin typeface="Lucida Grande"/>
                <a:cs typeface="Lucida Grande"/>
              </a:rPr>
              <a:t>Note: 1. Max value decrease, 2. </a:t>
            </a:r>
            <a:r>
              <a:rPr lang="en-US" sz="2000" dirty="0" err="1" smtClean="0">
                <a:solidFill>
                  <a:schemeClr val="tx2"/>
                </a:solidFill>
                <a:latin typeface="Lucida Grande"/>
                <a:cs typeface="Lucida Grande"/>
              </a:rPr>
              <a:t>Unmixing</a:t>
            </a:r>
            <a:r>
              <a:rPr lang="en-US" sz="2000" dirty="0" smtClean="0">
                <a:solidFill>
                  <a:schemeClr val="tx2"/>
                </a:solidFill>
                <a:latin typeface="Lucida Grande"/>
                <a:cs typeface="Lucida Grande"/>
              </a:rPr>
              <a:t> even if scheme is shape-preserving, 3. </a:t>
            </a:r>
            <a:r>
              <a:rPr lang="en-US" sz="2000" b="1" dirty="0" smtClean="0">
                <a:solidFill>
                  <a:srgbClr val="FF0000"/>
                </a:solidFill>
                <a:latin typeface="Lucida Grande"/>
                <a:cs typeface="Lucida Grande"/>
              </a:rPr>
              <a:t>No expanding range </a:t>
            </a:r>
            <a:r>
              <a:rPr lang="en-US" sz="2000" b="1" dirty="0" err="1" smtClean="0">
                <a:solidFill>
                  <a:srgbClr val="FF0000"/>
                </a:solidFill>
                <a:latin typeface="Lucida Grande"/>
                <a:cs typeface="Lucida Grande"/>
              </a:rPr>
              <a:t>unmixing</a:t>
            </a:r>
            <a:r>
              <a:rPr lang="en-US" sz="2000" b="1" dirty="0" smtClean="0">
                <a:solidFill>
                  <a:srgbClr val="FF0000"/>
                </a:solidFill>
                <a:latin typeface="Lucida Grande"/>
                <a:cs typeface="Lucida Grande"/>
              </a:rPr>
              <a:t> 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 bwMode="auto">
          <a:xfrm>
            <a:off x="184536" y="0"/>
            <a:ext cx="9144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Optima ExtraBlack" charset="0"/>
                <a:ea typeface="ＭＳ Ｐゴシック" charset="-128"/>
                <a:cs typeface="ＭＳ Ｐゴシック" charset="-128"/>
              </a:rPr>
              <a:t>Preserving pre-existing functional relation between tracers under challenging flow conditions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914900" y="2381250"/>
            <a:ext cx="3187700" cy="30734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34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3" descr="solid-body1.gi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6863" y="1808163"/>
            <a:ext cx="3014662" cy="217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79" name="Picture 4" descr="solid-body1.gi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96863" y="4195763"/>
            <a:ext cx="3014662" cy="217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80" name="Picture 5" descr="solid-body-scatter.gi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21150" y="-331788"/>
            <a:ext cx="4495800" cy="6423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581" name="TextBox 6"/>
          <p:cNvSpPr txBox="1">
            <a:spLocks noChangeArrowheads="1"/>
          </p:cNvSpPr>
          <p:nvPr/>
        </p:nvSpPr>
        <p:spPr bwMode="auto">
          <a:xfrm>
            <a:off x="0" y="114300"/>
            <a:ext cx="9144000" cy="1693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b="1"/>
              <a:t>Strongly deformational flow is key!</a:t>
            </a:r>
            <a:br>
              <a:rPr lang="en-US" b="1"/>
            </a:br>
            <a:r>
              <a:rPr lang="en-US" b="1"/>
              <a:t/>
            </a:r>
            <a:br>
              <a:rPr lang="en-US" b="1"/>
            </a:br>
            <a:r>
              <a:rPr lang="en-US" b="1"/>
              <a:t/>
            </a:r>
            <a:br>
              <a:rPr lang="en-US" b="1"/>
            </a:br>
            <a:endParaRPr lang="en-US" b="1"/>
          </a:p>
          <a:p>
            <a:pPr algn="ctr"/>
            <a:endParaRPr lang="en-US" b="1"/>
          </a:p>
          <a:p>
            <a:endParaRPr lang="en-US" sz="1400" b="1"/>
          </a:p>
        </p:txBody>
      </p:sp>
      <p:sp>
        <p:nvSpPr>
          <p:cNvPr id="24582" name="Rectangle 7"/>
          <p:cNvSpPr>
            <a:spLocks noChangeArrowheads="1"/>
          </p:cNvSpPr>
          <p:nvPr/>
        </p:nvSpPr>
        <p:spPr bwMode="auto">
          <a:xfrm>
            <a:off x="0" y="512763"/>
            <a:ext cx="9372600" cy="860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Font typeface="Arial" charset="0"/>
              <a:buChar char="•"/>
            </a:pPr>
            <a:r>
              <a:rPr lang="en-US"/>
              <a:t> </a:t>
            </a:r>
            <a:r>
              <a:rPr lang="en-US" sz="1600"/>
              <a:t>You want to find out how schemes behave when tracer features collapse to the grid scale</a:t>
            </a:r>
          </a:p>
          <a:p>
            <a:pPr>
              <a:buFont typeface="Arial" charset="0"/>
              <a:buChar char="•"/>
            </a:pPr>
            <a:r>
              <a:rPr lang="en-US" sz="1600"/>
              <a:t> Perhaps the most widely used global idealized tracer transport test case </a:t>
            </a:r>
            <a:br>
              <a:rPr lang="en-US" sz="1600"/>
            </a:br>
            <a:r>
              <a:rPr lang="en-US" sz="1600"/>
              <a:t>  (solid-body advection) is relatively useless for this purpose …</a:t>
            </a:r>
          </a:p>
        </p:txBody>
      </p:sp>
      <p:sp>
        <p:nvSpPr>
          <p:cNvPr id="9" name="Rectangle 8"/>
          <p:cNvSpPr/>
          <p:nvPr/>
        </p:nvSpPr>
        <p:spPr>
          <a:xfrm>
            <a:off x="5461000" y="4579938"/>
            <a:ext cx="1871663" cy="876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√∫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3072</TotalTime>
  <Words>178</Words>
  <Application>Microsoft Macintosh PowerPoint</Application>
  <PresentationFormat>On-screen Show (4:3)</PresentationFormat>
  <Paragraphs>17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Lauritzen</dc:creator>
  <cp:lastModifiedBy>Peter Lauritzen</cp:lastModifiedBy>
  <cp:revision>3</cp:revision>
  <dcterms:created xsi:type="dcterms:W3CDTF">2012-02-27T04:22:09Z</dcterms:created>
  <dcterms:modified xsi:type="dcterms:W3CDTF">2012-08-07T13:31:41Z</dcterms:modified>
</cp:coreProperties>
</file>

<file path=docProps/thumbnail.jpeg>
</file>